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Proxima Nova"/>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ProximaNova-italic.fntdata"/><Relationship Id="rId30" Type="http://schemas.openxmlformats.org/officeDocument/2006/relationships/slide" Target="slides/slide25.xml"/><Relationship Id="rId74" Type="http://schemas.openxmlformats.org/officeDocument/2006/relationships/font" Target="fonts/ProximaNova-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ProximaNova-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b6044509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b6044509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b6044509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b6044509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b6044509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b6044509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b60445093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b60445093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6044509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6044509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e06b2a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e06b2a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b6044509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b6044509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b60445093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b60445093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b6044509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b6044509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b6044509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b6044509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b6044509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b6044509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b60445093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b60445093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6044509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6044509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6044509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6044509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b60445093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b60445093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b6044509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b6044509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b6044509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b6044509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b6044509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b6044509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b60445093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b60445093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b6044509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b6044509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b6044509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b6044509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b6044509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b6044509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b604450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b6044509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b6044509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b6044509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b604450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b60445093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b6044509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b6044509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b6044509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b6044509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b60445093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b60445093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b60445093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b60445093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b6044509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b6044509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b60445093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b60445093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b60445093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b60445093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b60445093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9b6044509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b60445093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b60445093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b6044509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b6044509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b60445093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b60445093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b60445093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b60445093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b604450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b60445093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b60445093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b60445093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b6044509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b60445093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b6044509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b6044509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b6044509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b6044509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a9c87e8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a9c87e8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b6044509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b6044509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b60445093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b6044509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b6044509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b60445093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b6044509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b6044509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b6044509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b6044509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b6044509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b6044509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b6044509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b6044509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b60445093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b60445093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b6044509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b6044509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b6044509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b60445093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b6044509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b6044509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b6044509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b6044509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b6044509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b6044509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b6044509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b6044509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b6044509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b6044509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a9c87e8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a9c87e8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b6044509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b6044509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b6044509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b6044509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b60445093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b60445093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a:t>
            </a:r>
            <a:endParaRPr/>
          </a:p>
        </p:txBody>
      </p:sp>
      <p:sp>
        <p:nvSpPr>
          <p:cNvPr id="60" name="Google Shape;60;p13"/>
          <p:cNvSpPr txBox="1"/>
          <p:nvPr>
            <p:ph idx="1" type="subTitle"/>
          </p:nvPr>
        </p:nvSpPr>
        <p:spPr>
          <a:xfrm>
            <a:off x="510450" y="3182328"/>
            <a:ext cx="8123100" cy="7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 Golam Saroar</a:t>
            </a:r>
            <a:br>
              <a:rPr lang="en" sz="1800"/>
            </a:br>
            <a:r>
              <a:rPr lang="en" sz="1200"/>
              <a:t>Software Engineer at Dynamic Solution Innovators</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50">
                <a:solidFill>
                  <a:srgbClr val="000000"/>
                </a:solidFill>
                <a:latin typeface="Raleway"/>
                <a:ea typeface="Raleway"/>
                <a:cs typeface="Raleway"/>
                <a:sym typeface="Raleway"/>
              </a:rPr>
              <a:t>A branch occurs if a commit has more than one child. This graph contains a branch because commit A has two children, commit B and commit C.</a:t>
            </a:r>
            <a:endParaRPr sz="1550">
              <a:solidFill>
                <a:srgbClr val="000000"/>
              </a:solidFill>
              <a:latin typeface="Raleway"/>
              <a:ea typeface="Raleway"/>
              <a:cs typeface="Raleway"/>
              <a:sym typeface="Raleway"/>
            </a:endParaRPr>
          </a:p>
        </p:txBody>
      </p:sp>
      <p:sp>
        <p:nvSpPr>
          <p:cNvPr id="123" name="Google Shape;123;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Git’s Graph Model</a:t>
            </a:r>
            <a:endParaRPr/>
          </a:p>
        </p:txBody>
      </p:sp>
      <p:pic>
        <p:nvPicPr>
          <p:cNvPr id="124" name="Google Shape;124;p22"/>
          <p:cNvPicPr preferRelativeResize="0"/>
          <p:nvPr/>
        </p:nvPicPr>
        <p:blipFill>
          <a:blip r:embed="rId3">
            <a:alphaModFix/>
          </a:blip>
          <a:stretch>
            <a:fillRect/>
          </a:stretch>
        </p:blipFill>
        <p:spPr>
          <a:xfrm>
            <a:off x="3453050" y="834500"/>
            <a:ext cx="4810125" cy="323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50">
                <a:solidFill>
                  <a:srgbClr val="000000"/>
                </a:solidFill>
                <a:latin typeface="Raleway"/>
                <a:ea typeface="Raleway"/>
                <a:cs typeface="Raleway"/>
                <a:sym typeface="Raleway"/>
              </a:rPr>
              <a:t>A merge occurs when a commit has more than one parent. In this example, commit D is a merge of branch one and branch two.</a:t>
            </a:r>
            <a:endParaRPr sz="1550">
              <a:solidFill>
                <a:srgbClr val="000000"/>
              </a:solidFill>
              <a:latin typeface="Raleway"/>
              <a:ea typeface="Raleway"/>
              <a:cs typeface="Raleway"/>
              <a:sym typeface="Raleway"/>
            </a:endParaRPr>
          </a:p>
        </p:txBody>
      </p:sp>
      <p:sp>
        <p:nvSpPr>
          <p:cNvPr id="130" name="Google Shape;130;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Git’s Graph Model</a:t>
            </a:r>
            <a:endParaRPr/>
          </a:p>
        </p:txBody>
      </p:sp>
      <p:pic>
        <p:nvPicPr>
          <p:cNvPr id="131" name="Google Shape;131;p23"/>
          <p:cNvPicPr preferRelativeResize="0"/>
          <p:nvPr/>
        </p:nvPicPr>
        <p:blipFill>
          <a:blip r:embed="rId3">
            <a:alphaModFix/>
          </a:blip>
          <a:stretch>
            <a:fillRect/>
          </a:stretch>
        </p:blipFill>
        <p:spPr>
          <a:xfrm>
            <a:off x="3223375" y="952800"/>
            <a:ext cx="5719501" cy="25468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Objects</a:t>
            </a:r>
            <a:endParaRPr/>
          </a:p>
        </p:txBody>
      </p:sp>
      <p:pic>
        <p:nvPicPr>
          <p:cNvPr id="137" name="Google Shape;137;p24"/>
          <p:cNvPicPr preferRelativeResize="0"/>
          <p:nvPr/>
        </p:nvPicPr>
        <p:blipFill>
          <a:blip r:embed="rId3">
            <a:alphaModFix/>
          </a:blip>
          <a:stretch>
            <a:fillRect/>
          </a:stretch>
        </p:blipFill>
        <p:spPr>
          <a:xfrm>
            <a:off x="187200" y="723125"/>
            <a:ext cx="8705850" cy="302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References</a:t>
            </a:r>
            <a:endParaRPr/>
          </a:p>
        </p:txBody>
      </p:sp>
      <p:sp>
        <p:nvSpPr>
          <p:cNvPr id="144" name="Google Shape;144;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 name="Google Shape;145;p25"/>
          <p:cNvPicPr preferRelativeResize="0"/>
          <p:nvPr/>
        </p:nvPicPr>
        <p:blipFill>
          <a:blip r:embed="rId3">
            <a:alphaModFix/>
          </a:blip>
          <a:stretch>
            <a:fillRect/>
          </a:stretch>
        </p:blipFill>
        <p:spPr>
          <a:xfrm>
            <a:off x="192163" y="2259025"/>
            <a:ext cx="4543425" cy="2038350"/>
          </a:xfrm>
          <a:prstGeom prst="rect">
            <a:avLst/>
          </a:prstGeom>
          <a:noFill/>
          <a:ln>
            <a:noFill/>
          </a:ln>
        </p:spPr>
      </p:pic>
      <p:pic>
        <p:nvPicPr>
          <p:cNvPr id="146" name="Google Shape;146;p25"/>
          <p:cNvPicPr preferRelativeResize="0"/>
          <p:nvPr/>
        </p:nvPicPr>
        <p:blipFill>
          <a:blip r:embed="rId4">
            <a:alphaModFix/>
          </a:blip>
          <a:stretch>
            <a:fillRect/>
          </a:stretch>
        </p:blipFill>
        <p:spPr>
          <a:xfrm>
            <a:off x="4988425" y="1879838"/>
            <a:ext cx="35814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Branches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311700" y="4485450"/>
            <a:ext cx="5998800" cy="3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 commits belong to a branch.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7" name="Google Shape;157;p27"/>
          <p:cNvPicPr preferRelativeResize="0"/>
          <p:nvPr/>
        </p:nvPicPr>
        <p:blipFill>
          <a:blip r:embed="rId3">
            <a:alphaModFix/>
          </a:blip>
          <a:stretch>
            <a:fillRect/>
          </a:stretch>
        </p:blipFill>
        <p:spPr>
          <a:xfrm>
            <a:off x="152400" y="152400"/>
            <a:ext cx="7881525" cy="393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Branch</a:t>
            </a:r>
            <a:endParaRPr/>
          </a:p>
        </p:txBody>
      </p:sp>
      <p:pic>
        <p:nvPicPr>
          <p:cNvPr id="163" name="Google Shape;163;p28"/>
          <p:cNvPicPr preferRelativeResize="0"/>
          <p:nvPr/>
        </p:nvPicPr>
        <p:blipFill>
          <a:blip r:embed="rId3">
            <a:alphaModFix/>
          </a:blip>
          <a:stretch>
            <a:fillRect/>
          </a:stretch>
        </p:blipFill>
        <p:spPr>
          <a:xfrm>
            <a:off x="1370425" y="304800"/>
            <a:ext cx="5898038" cy="393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Checkout</a:t>
            </a:r>
            <a:endParaRPr/>
          </a:p>
        </p:txBody>
      </p:sp>
      <p:pic>
        <p:nvPicPr>
          <p:cNvPr id="169" name="Google Shape;169;p29"/>
          <p:cNvPicPr preferRelativeResize="0"/>
          <p:nvPr/>
        </p:nvPicPr>
        <p:blipFill>
          <a:blip r:embed="rId3">
            <a:alphaModFix/>
          </a:blip>
          <a:stretch>
            <a:fillRect/>
          </a:stretch>
        </p:blipFill>
        <p:spPr>
          <a:xfrm>
            <a:off x="1112900" y="918000"/>
            <a:ext cx="6991350" cy="277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Detached Head</a:t>
            </a:r>
            <a:endParaRPr/>
          </a:p>
        </p:txBody>
      </p:sp>
      <p:pic>
        <p:nvPicPr>
          <p:cNvPr id="175" name="Google Shape;175;p30"/>
          <p:cNvPicPr preferRelativeResize="0"/>
          <p:nvPr/>
        </p:nvPicPr>
        <p:blipFill>
          <a:blip r:embed="rId3">
            <a:alphaModFix/>
          </a:blip>
          <a:stretch>
            <a:fillRect/>
          </a:stretch>
        </p:blipFill>
        <p:spPr>
          <a:xfrm>
            <a:off x="1690575" y="709200"/>
            <a:ext cx="5934075" cy="325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Detached Head</a:t>
            </a:r>
            <a:endParaRPr/>
          </a:p>
        </p:txBody>
      </p:sp>
      <p:pic>
        <p:nvPicPr>
          <p:cNvPr id="181" name="Google Shape;181;p31"/>
          <p:cNvPicPr preferRelativeResize="0"/>
          <p:nvPr/>
        </p:nvPicPr>
        <p:blipFill>
          <a:blip r:embed="rId3">
            <a:alphaModFix/>
          </a:blip>
          <a:stretch>
            <a:fillRect/>
          </a:stretch>
        </p:blipFill>
        <p:spPr>
          <a:xfrm>
            <a:off x="1600100" y="312475"/>
            <a:ext cx="6496050" cy="370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 a Distributed Version Control System</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0" y="1309400"/>
            <a:ext cx="9144000" cy="3206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Deleting a Branch</a:t>
            </a:r>
            <a:endParaRPr/>
          </a:p>
        </p:txBody>
      </p:sp>
      <p:pic>
        <p:nvPicPr>
          <p:cNvPr id="187" name="Google Shape;187;p32"/>
          <p:cNvPicPr preferRelativeResize="0"/>
          <p:nvPr/>
        </p:nvPicPr>
        <p:blipFill>
          <a:blip r:embed="rId3">
            <a:alphaModFix/>
          </a:blip>
          <a:stretch>
            <a:fillRect/>
          </a:stretch>
        </p:blipFill>
        <p:spPr>
          <a:xfrm>
            <a:off x="1648825" y="590900"/>
            <a:ext cx="6134100" cy="349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Dangling Commits</a:t>
            </a:r>
            <a:endParaRPr/>
          </a:p>
        </p:txBody>
      </p:sp>
      <p:pic>
        <p:nvPicPr>
          <p:cNvPr id="193" name="Google Shape;193;p33"/>
          <p:cNvPicPr preferRelativeResize="0"/>
          <p:nvPr/>
        </p:nvPicPr>
        <p:blipFill>
          <a:blip r:embed="rId3">
            <a:alphaModFix/>
          </a:blip>
          <a:stretch>
            <a:fillRect/>
          </a:stretch>
        </p:blipFill>
        <p:spPr>
          <a:xfrm>
            <a:off x="1347213" y="235925"/>
            <a:ext cx="6449572" cy="393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Fast-Forward Merge</a:t>
            </a:r>
            <a:endParaRPr/>
          </a:p>
        </p:txBody>
      </p:sp>
      <p:pic>
        <p:nvPicPr>
          <p:cNvPr id="204" name="Google Shape;204;p35"/>
          <p:cNvPicPr preferRelativeResize="0"/>
          <p:nvPr/>
        </p:nvPicPr>
        <p:blipFill>
          <a:blip r:embed="rId3">
            <a:alphaModFix/>
          </a:blip>
          <a:stretch>
            <a:fillRect/>
          </a:stretch>
        </p:blipFill>
        <p:spPr>
          <a:xfrm>
            <a:off x="869300" y="730100"/>
            <a:ext cx="7277100" cy="283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00"/>
                </a:solidFill>
                <a:latin typeface="Raleway"/>
                <a:ea typeface="Raleway"/>
                <a:cs typeface="Raleway"/>
                <a:sym typeface="Raleway"/>
              </a:rPr>
              <a:t>A fast forward merge is possible only if no other commits have been made to the base branch since the topic branch was created.</a:t>
            </a:r>
            <a:endParaRPr sz="2000">
              <a:latin typeface="Raleway"/>
              <a:ea typeface="Raleway"/>
              <a:cs typeface="Raleway"/>
              <a:sym typeface="Raleway"/>
            </a:endParaRPr>
          </a:p>
        </p:txBody>
      </p:sp>
      <p:sp>
        <p:nvSpPr>
          <p:cNvPr id="210" name="Google Shape;210;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FF Merge?</a:t>
            </a:r>
            <a:endParaRPr/>
          </a:p>
        </p:txBody>
      </p:sp>
      <p:pic>
        <p:nvPicPr>
          <p:cNvPr id="211" name="Google Shape;211;p36"/>
          <p:cNvPicPr preferRelativeResize="0"/>
          <p:nvPr/>
        </p:nvPicPr>
        <p:blipFill>
          <a:blip r:embed="rId3">
            <a:alphaModFix/>
          </a:blip>
          <a:stretch>
            <a:fillRect/>
          </a:stretch>
        </p:blipFill>
        <p:spPr>
          <a:xfrm>
            <a:off x="4051650" y="555600"/>
            <a:ext cx="4257675" cy="3343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 Commit</a:t>
            </a:r>
            <a:endParaRPr/>
          </a:p>
        </p:txBody>
      </p:sp>
      <p:pic>
        <p:nvPicPr>
          <p:cNvPr id="217" name="Google Shape;217;p37"/>
          <p:cNvPicPr preferRelativeResize="0"/>
          <p:nvPr/>
        </p:nvPicPr>
        <p:blipFill>
          <a:blip r:embed="rId3">
            <a:alphaModFix/>
          </a:blip>
          <a:stretch>
            <a:fillRect/>
          </a:stretch>
        </p:blipFill>
        <p:spPr>
          <a:xfrm>
            <a:off x="1537450" y="1175550"/>
            <a:ext cx="5934075" cy="223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 Conflict</a:t>
            </a:r>
            <a:endParaRPr/>
          </a:p>
        </p:txBody>
      </p:sp>
      <p:pic>
        <p:nvPicPr>
          <p:cNvPr id="223" name="Google Shape;223;p38"/>
          <p:cNvPicPr preferRelativeResize="0"/>
          <p:nvPr/>
        </p:nvPicPr>
        <p:blipFill>
          <a:blip r:embed="rId3">
            <a:alphaModFix/>
          </a:blip>
          <a:stretch>
            <a:fillRect/>
          </a:stretch>
        </p:blipFill>
        <p:spPr>
          <a:xfrm>
            <a:off x="1328650" y="249850"/>
            <a:ext cx="6936536" cy="393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 </a:t>
            </a:r>
            <a:r>
              <a:rPr lang="en"/>
              <a:t>Merge Conflict</a:t>
            </a:r>
            <a:endParaRPr/>
          </a:p>
        </p:txBody>
      </p:sp>
      <p:pic>
        <p:nvPicPr>
          <p:cNvPr id="229" name="Google Shape;229;p39"/>
          <p:cNvPicPr preferRelativeResize="0"/>
          <p:nvPr/>
        </p:nvPicPr>
        <p:blipFill>
          <a:blip r:embed="rId3">
            <a:alphaModFix/>
          </a:blip>
          <a:stretch>
            <a:fillRect/>
          </a:stretch>
        </p:blipFill>
        <p:spPr>
          <a:xfrm>
            <a:off x="1217275" y="304800"/>
            <a:ext cx="6898845" cy="3932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 Merge Conflict</a:t>
            </a:r>
            <a:endParaRPr/>
          </a:p>
        </p:txBody>
      </p:sp>
      <p:pic>
        <p:nvPicPr>
          <p:cNvPr id="235" name="Google Shape;235;p40"/>
          <p:cNvPicPr preferRelativeResize="0"/>
          <p:nvPr/>
        </p:nvPicPr>
        <p:blipFill>
          <a:blip r:embed="rId3">
            <a:alphaModFix/>
          </a:blip>
          <a:stretch>
            <a:fillRect/>
          </a:stretch>
        </p:blipFill>
        <p:spPr>
          <a:xfrm>
            <a:off x="1537450" y="152400"/>
            <a:ext cx="6786675" cy="3932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 Best Practice</a:t>
            </a:r>
            <a:endParaRPr/>
          </a:p>
        </p:txBody>
      </p:sp>
      <p:pic>
        <p:nvPicPr>
          <p:cNvPr id="241" name="Google Shape;241;p41"/>
          <p:cNvPicPr preferRelativeResize="0"/>
          <p:nvPr/>
        </p:nvPicPr>
        <p:blipFill>
          <a:blip r:embed="rId3">
            <a:alphaModFix/>
          </a:blip>
          <a:stretch>
            <a:fillRect/>
          </a:stretch>
        </p:blipFill>
        <p:spPr>
          <a:xfrm>
            <a:off x="757238" y="1057200"/>
            <a:ext cx="7629525" cy="252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idx="1" type="body"/>
          </p:nvPr>
        </p:nvSpPr>
        <p:spPr>
          <a:xfrm>
            <a:off x="311700" y="98205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rgbClr val="333333"/>
                </a:solidFill>
                <a:latin typeface="Raleway"/>
                <a:ea typeface="Raleway"/>
                <a:cs typeface="Raleway"/>
                <a:sym typeface="Raleway"/>
              </a:rPr>
              <a:t>With many small changes to the project, you might think that Git stores many copies of the same file. </a:t>
            </a:r>
            <a:endParaRPr sz="1750">
              <a:solidFill>
                <a:srgbClr val="333333"/>
              </a:solidFill>
              <a:latin typeface="Raleway"/>
              <a:ea typeface="Raleway"/>
              <a:cs typeface="Raleway"/>
              <a:sym typeface="Raleway"/>
            </a:endParaRPr>
          </a:p>
          <a:p>
            <a:pPr indent="0" lvl="0" marL="0" rtl="0" algn="l">
              <a:spcBef>
                <a:spcPts val="1100"/>
              </a:spcBef>
              <a:spcAft>
                <a:spcPts val="0"/>
              </a:spcAft>
              <a:buNone/>
            </a:pPr>
            <a:r>
              <a:rPr lang="en" sz="1750">
                <a:solidFill>
                  <a:srgbClr val="333333"/>
                </a:solidFill>
                <a:latin typeface="Raleway"/>
                <a:ea typeface="Raleway"/>
                <a:cs typeface="Raleway"/>
                <a:sym typeface="Raleway"/>
              </a:rPr>
              <a:t>This is </a:t>
            </a:r>
            <a:r>
              <a:rPr b="1" lang="en" sz="1750">
                <a:solidFill>
                  <a:srgbClr val="333333"/>
                </a:solidFill>
                <a:latin typeface="Raleway"/>
                <a:ea typeface="Raleway"/>
                <a:cs typeface="Raleway"/>
                <a:sym typeface="Raleway"/>
              </a:rPr>
              <a:t>not</a:t>
            </a:r>
            <a:r>
              <a:rPr lang="en" sz="1750">
                <a:solidFill>
                  <a:srgbClr val="333333"/>
                </a:solidFill>
                <a:latin typeface="Raleway"/>
                <a:ea typeface="Raleway"/>
                <a:cs typeface="Raleway"/>
                <a:sym typeface="Raleway"/>
              </a:rPr>
              <a:t> how Git works however.</a:t>
            </a:r>
            <a:r>
              <a:rPr lang="en" sz="1600">
                <a:solidFill>
                  <a:srgbClr val="666666"/>
                </a:solidFill>
                <a:highlight>
                  <a:srgbClr val="FFFFFF"/>
                </a:highlight>
                <a:latin typeface="Raleway"/>
                <a:ea typeface="Raleway"/>
                <a:cs typeface="Raleway"/>
                <a:sym typeface="Raleway"/>
              </a:rPr>
              <a:t> </a:t>
            </a:r>
            <a:endParaRPr sz="1600">
              <a:solidFill>
                <a:srgbClr val="666666"/>
              </a:solidFill>
              <a:highlight>
                <a:srgbClr val="FFFFFF"/>
              </a:highlight>
              <a:latin typeface="Raleway"/>
              <a:ea typeface="Raleway"/>
              <a:cs typeface="Raleway"/>
              <a:sym typeface="Raleway"/>
            </a:endParaRPr>
          </a:p>
          <a:p>
            <a:pPr indent="0" lvl="0" marL="0" rtl="0" algn="l">
              <a:spcBef>
                <a:spcPts val="1100"/>
              </a:spcBef>
              <a:spcAft>
                <a:spcPts val="1100"/>
              </a:spcAft>
              <a:buNone/>
            </a:pPr>
            <a:r>
              <a:rPr lang="en" sz="1750">
                <a:solidFill>
                  <a:srgbClr val="333333"/>
                </a:solidFill>
                <a:latin typeface="Raleway"/>
                <a:ea typeface="Raleway"/>
                <a:cs typeface="Raleway"/>
                <a:sym typeface="Raleway"/>
              </a:rPr>
              <a:t>Behind the scenes, Git is very efficient at storing commits. Each unique file is stored only once.</a:t>
            </a:r>
            <a:endParaRPr sz="2500">
              <a:latin typeface="Raleway"/>
              <a:ea typeface="Raleway"/>
              <a:cs typeface="Raleway"/>
              <a:sym typeface="Raleway"/>
            </a:endParaRPr>
          </a:p>
        </p:txBody>
      </p:sp>
      <p:pic>
        <p:nvPicPr>
          <p:cNvPr id="74" name="Google Shape;74;p15"/>
          <p:cNvPicPr preferRelativeResize="0"/>
          <p:nvPr/>
        </p:nvPicPr>
        <p:blipFill>
          <a:blip r:embed="rId3">
            <a:alphaModFix/>
          </a:blip>
          <a:stretch>
            <a:fillRect/>
          </a:stretch>
        </p:blipFill>
        <p:spPr>
          <a:xfrm>
            <a:off x="3272100" y="152400"/>
            <a:ext cx="5719500" cy="2088157"/>
          </a:xfrm>
          <a:prstGeom prst="rect">
            <a:avLst/>
          </a:prstGeom>
          <a:noFill/>
          <a:ln>
            <a:noFill/>
          </a:ln>
        </p:spPr>
      </p:pic>
      <p:pic>
        <p:nvPicPr>
          <p:cNvPr id="75" name="Google Shape;75;p15"/>
          <p:cNvPicPr preferRelativeResize="0"/>
          <p:nvPr/>
        </p:nvPicPr>
        <p:blipFill>
          <a:blip r:embed="rId4">
            <a:alphaModFix/>
          </a:blip>
          <a:stretch>
            <a:fillRect/>
          </a:stretch>
        </p:blipFill>
        <p:spPr>
          <a:xfrm>
            <a:off x="3272100" y="2392957"/>
            <a:ext cx="5327037" cy="25981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Resolving a Merge Conflict</a:t>
            </a:r>
            <a:endParaRPr/>
          </a:p>
        </p:txBody>
      </p:sp>
      <p:pic>
        <p:nvPicPr>
          <p:cNvPr id="247" name="Google Shape;247;p42"/>
          <p:cNvPicPr preferRelativeResize="0"/>
          <p:nvPr/>
        </p:nvPicPr>
        <p:blipFill>
          <a:blip r:embed="rId3">
            <a:alphaModFix/>
          </a:blip>
          <a:stretch>
            <a:fillRect/>
          </a:stretch>
        </p:blipFill>
        <p:spPr>
          <a:xfrm>
            <a:off x="2316975" y="361200"/>
            <a:ext cx="5052709" cy="3932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Resolving a Merge Conflict</a:t>
            </a:r>
            <a:endParaRPr/>
          </a:p>
        </p:txBody>
      </p:sp>
      <p:pic>
        <p:nvPicPr>
          <p:cNvPr id="253" name="Google Shape;253;p43"/>
          <p:cNvPicPr preferRelativeResize="0"/>
          <p:nvPr/>
        </p:nvPicPr>
        <p:blipFill>
          <a:blip r:embed="rId3">
            <a:alphaModFix/>
          </a:blip>
          <a:stretch>
            <a:fillRect/>
          </a:stretch>
        </p:blipFill>
        <p:spPr>
          <a:xfrm>
            <a:off x="152400" y="152400"/>
            <a:ext cx="7062124" cy="393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Resolving a Merge Conflict</a:t>
            </a:r>
            <a:endParaRPr/>
          </a:p>
        </p:txBody>
      </p:sp>
      <p:pic>
        <p:nvPicPr>
          <p:cNvPr id="259" name="Google Shape;259;p44"/>
          <p:cNvPicPr preferRelativeResize="0"/>
          <p:nvPr/>
        </p:nvPicPr>
        <p:blipFill>
          <a:blip r:embed="rId3">
            <a:alphaModFix/>
          </a:blip>
          <a:stretch>
            <a:fillRect/>
          </a:stretch>
        </p:blipFill>
        <p:spPr>
          <a:xfrm>
            <a:off x="152400" y="152400"/>
            <a:ext cx="7364217" cy="3932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Tracking Branches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a Tracking Branch?</a:t>
            </a:r>
            <a:endParaRPr/>
          </a:p>
        </p:txBody>
      </p:sp>
      <p:pic>
        <p:nvPicPr>
          <p:cNvPr id="270" name="Google Shape;270;p46"/>
          <p:cNvPicPr preferRelativeResize="0"/>
          <p:nvPr/>
        </p:nvPicPr>
        <p:blipFill>
          <a:blip r:embed="rId3">
            <a:alphaModFix/>
          </a:blip>
          <a:stretch>
            <a:fillRect/>
          </a:stretch>
        </p:blipFill>
        <p:spPr>
          <a:xfrm>
            <a:off x="1168575" y="702250"/>
            <a:ext cx="7124700" cy="3133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Tracking Branch Out of Sync</a:t>
            </a:r>
            <a:endParaRPr/>
          </a:p>
        </p:txBody>
      </p:sp>
      <p:pic>
        <p:nvPicPr>
          <p:cNvPr id="276" name="Google Shape;276;p47"/>
          <p:cNvPicPr preferRelativeResize="0"/>
          <p:nvPr/>
        </p:nvPicPr>
        <p:blipFill>
          <a:blip r:embed="rId3">
            <a:alphaModFix/>
          </a:blip>
          <a:stretch>
            <a:fillRect/>
          </a:stretch>
        </p:blipFill>
        <p:spPr>
          <a:xfrm>
            <a:off x="625675" y="792725"/>
            <a:ext cx="725805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 Commands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Fetch, Pull, Push</a:t>
            </a:r>
            <a:endParaRPr/>
          </a:p>
        </p:txBody>
      </p:sp>
      <p:sp>
        <p:nvSpPr>
          <p:cNvPr id="287" name="Google Shape;28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 sz="1400">
                <a:solidFill>
                  <a:srgbClr val="434343"/>
                </a:solidFill>
                <a:latin typeface="Arial"/>
                <a:ea typeface="Arial"/>
                <a:cs typeface="Arial"/>
                <a:sym typeface="Arial"/>
              </a:rPr>
              <a:t>clone</a:t>
            </a:r>
            <a:endParaRPr sz="1400">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The Clone command copies a remote repository and creates a local repository.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fetch</a:t>
            </a:r>
            <a:endParaRPr/>
          </a:p>
          <a:p>
            <a:pPr indent="0" lvl="0" marL="0" rtl="0" algn="l">
              <a:spcBef>
                <a:spcPts val="400"/>
              </a:spcBef>
              <a:spcAft>
                <a:spcPts val="0"/>
              </a:spcAft>
              <a:buNone/>
            </a:pPr>
            <a:r>
              <a:rPr lang="en" sz="1100">
                <a:solidFill>
                  <a:srgbClr val="000000"/>
                </a:solidFill>
                <a:latin typeface="Arial"/>
                <a:ea typeface="Arial"/>
                <a:cs typeface="Arial"/>
                <a:sym typeface="Arial"/>
              </a:rPr>
              <a:t>The Fetch command retrieves the latest objects and references from the remote repository.</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pull</a:t>
            </a:r>
            <a:endParaRPr sz="1400">
              <a:solidFill>
                <a:srgbClr val="434343"/>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The Pull command combines a fetch and a merge.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push</a:t>
            </a:r>
            <a:endParaRPr sz="1400">
              <a:solidFill>
                <a:srgbClr val="434343"/>
              </a:solidFill>
              <a:latin typeface="Arial"/>
              <a:ea typeface="Arial"/>
              <a:cs typeface="Arial"/>
              <a:sym typeface="Arial"/>
            </a:endParaRPr>
          </a:p>
          <a:p>
            <a:pPr indent="0" lvl="0" marL="0" rtl="0" algn="l">
              <a:spcBef>
                <a:spcPts val="400"/>
              </a:spcBef>
              <a:spcAft>
                <a:spcPts val="0"/>
              </a:spcAft>
              <a:buNone/>
            </a:pPr>
            <a:r>
              <a:rPr lang="en" sz="1100">
                <a:solidFill>
                  <a:srgbClr val="000000"/>
                </a:solidFill>
                <a:latin typeface="Arial"/>
                <a:ea typeface="Arial"/>
                <a:cs typeface="Arial"/>
                <a:sym typeface="Arial"/>
              </a:rPr>
              <a:t>The Push command adds new objects and references to the remote repository.</a:t>
            </a:r>
            <a:endParaRPr sz="1400">
              <a:solidFill>
                <a:srgbClr val="434343"/>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Fetch</a:t>
            </a:r>
            <a:endParaRPr/>
          </a:p>
        </p:txBody>
      </p:sp>
      <p:pic>
        <p:nvPicPr>
          <p:cNvPr id="293" name="Google Shape;293;p50"/>
          <p:cNvPicPr preferRelativeResize="0"/>
          <p:nvPr/>
        </p:nvPicPr>
        <p:blipFill>
          <a:blip r:embed="rId3">
            <a:alphaModFix/>
          </a:blip>
          <a:stretch>
            <a:fillRect/>
          </a:stretch>
        </p:blipFill>
        <p:spPr>
          <a:xfrm>
            <a:off x="167850" y="167875"/>
            <a:ext cx="6463483" cy="393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Pull</a:t>
            </a:r>
            <a:endParaRPr/>
          </a:p>
        </p:txBody>
      </p:sp>
      <p:pic>
        <p:nvPicPr>
          <p:cNvPr id="299" name="Google Shape;299;p51"/>
          <p:cNvPicPr preferRelativeResize="0"/>
          <p:nvPr/>
        </p:nvPicPr>
        <p:blipFill>
          <a:blip r:embed="rId3">
            <a:alphaModFix/>
          </a:blip>
          <a:stretch>
            <a:fillRect/>
          </a:stretch>
        </p:blipFill>
        <p:spPr>
          <a:xfrm>
            <a:off x="152400" y="152400"/>
            <a:ext cx="6500597" cy="393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Locations of Git</a:t>
            </a:r>
            <a:endParaRPr/>
          </a:p>
        </p:txBody>
      </p:sp>
      <p:sp>
        <p:nvSpPr>
          <p:cNvPr id="81" name="Google Shape;81;p16"/>
          <p:cNvSpPr txBox="1"/>
          <p:nvPr>
            <p:ph idx="1" type="body"/>
          </p:nvPr>
        </p:nvSpPr>
        <p:spPr>
          <a:xfrm>
            <a:off x="311700" y="1266750"/>
            <a:ext cx="2808000" cy="168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 sz="1400">
                <a:solidFill>
                  <a:srgbClr val="434343"/>
                </a:solidFill>
                <a:latin typeface="Arial"/>
                <a:ea typeface="Arial"/>
                <a:cs typeface="Arial"/>
                <a:sym typeface="Arial"/>
              </a:rPr>
              <a:t>Working Tree</a:t>
            </a:r>
            <a:endParaRPr sz="1400">
              <a:solidFill>
                <a:srgbClr val="434343"/>
              </a:solidFill>
              <a:latin typeface="Arial"/>
              <a:ea typeface="Arial"/>
              <a:cs typeface="Arial"/>
              <a:sym typeface="Arial"/>
            </a:endParaRPr>
          </a:p>
          <a:p>
            <a:pPr indent="0" lvl="0" marL="0" rtl="0" algn="l">
              <a:spcBef>
                <a:spcPts val="1100"/>
              </a:spcBef>
              <a:spcAft>
                <a:spcPts val="0"/>
              </a:spcAft>
              <a:buNone/>
            </a:pPr>
            <a:r>
              <a:rPr lang="en" sz="1050">
                <a:solidFill>
                  <a:srgbClr val="000000"/>
                </a:solidFill>
                <a:latin typeface="Arial"/>
                <a:ea typeface="Arial"/>
                <a:cs typeface="Arial"/>
                <a:sym typeface="Arial"/>
              </a:rPr>
              <a:t>The working tree is the location on your computer that contains the directories and files of a single commit. This is where you can view and edit the files of the project, preparing them for the next commit.</a:t>
            </a:r>
            <a:endParaRPr sz="105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2" name="Google Shape;82;p16"/>
          <p:cNvSpPr txBox="1"/>
          <p:nvPr/>
        </p:nvSpPr>
        <p:spPr>
          <a:xfrm>
            <a:off x="311700" y="2811900"/>
            <a:ext cx="2672700" cy="15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a:solidFill>
                  <a:srgbClr val="434343"/>
                </a:solidFill>
              </a:rPr>
              <a:t>Staging Area</a:t>
            </a:r>
            <a:endParaRPr>
              <a:solidFill>
                <a:srgbClr val="434343"/>
              </a:solidFill>
            </a:endParaRPr>
          </a:p>
          <a:p>
            <a:pPr indent="0" lvl="0" marL="0" rtl="0" algn="l">
              <a:lnSpc>
                <a:spcPct val="115000"/>
              </a:lnSpc>
              <a:spcBef>
                <a:spcPts val="400"/>
              </a:spcBef>
              <a:spcAft>
                <a:spcPts val="0"/>
              </a:spcAft>
              <a:buNone/>
            </a:pPr>
            <a:r>
              <a:rPr lang="en" sz="1050"/>
              <a:t>The staging area contains a list of files that are planned to be included in the next commit that you make. You prepare the staging area just the way that you want it, so that the next commit is a meaningful snapshot of the project.</a:t>
            </a:r>
            <a:endParaRPr>
              <a:latin typeface="Proxima Nova"/>
              <a:ea typeface="Proxima Nova"/>
              <a:cs typeface="Proxima Nova"/>
              <a:sym typeface="Proxima Nova"/>
            </a:endParaRPr>
          </a:p>
        </p:txBody>
      </p:sp>
      <p:pic>
        <p:nvPicPr>
          <p:cNvPr id="83" name="Google Shape;83;p16"/>
          <p:cNvPicPr preferRelativeResize="0"/>
          <p:nvPr/>
        </p:nvPicPr>
        <p:blipFill>
          <a:blip r:embed="rId3">
            <a:alphaModFix/>
          </a:blip>
          <a:stretch>
            <a:fillRect/>
          </a:stretch>
        </p:blipFill>
        <p:spPr>
          <a:xfrm>
            <a:off x="3244275" y="1311300"/>
            <a:ext cx="5719499" cy="27586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Pull</a:t>
            </a:r>
            <a:endParaRPr/>
          </a:p>
        </p:txBody>
      </p:sp>
      <p:pic>
        <p:nvPicPr>
          <p:cNvPr id="305" name="Google Shape;305;p52"/>
          <p:cNvPicPr preferRelativeResize="0"/>
          <p:nvPr/>
        </p:nvPicPr>
        <p:blipFill>
          <a:blip r:embed="rId3">
            <a:alphaModFix/>
          </a:blip>
          <a:stretch>
            <a:fillRect/>
          </a:stretch>
        </p:blipFill>
        <p:spPr>
          <a:xfrm>
            <a:off x="152400" y="152400"/>
            <a:ext cx="6527336" cy="3932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Rebase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idx="1" type="body"/>
          </p:nvPr>
        </p:nvSpPr>
        <p:spPr>
          <a:xfrm>
            <a:off x="311700" y="1389600"/>
            <a:ext cx="1971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There is a general rule related to Rebase. Do not rewrite history that has been shared with others. If you've been working locally or if you know that no one else has used your branch you can safely Rebase it.</a:t>
            </a:r>
            <a:endParaRPr sz="1500"/>
          </a:p>
        </p:txBody>
      </p:sp>
      <p:pic>
        <p:nvPicPr>
          <p:cNvPr id="316" name="Google Shape;316;p54"/>
          <p:cNvPicPr preferRelativeResize="0"/>
          <p:nvPr/>
        </p:nvPicPr>
        <p:blipFill>
          <a:blip r:embed="rId3">
            <a:alphaModFix/>
          </a:blip>
          <a:stretch>
            <a:fillRect/>
          </a:stretch>
        </p:blipFill>
        <p:spPr>
          <a:xfrm>
            <a:off x="2358775" y="1621000"/>
            <a:ext cx="6667500" cy="1819275"/>
          </a:xfrm>
          <a:prstGeom prst="rect">
            <a:avLst/>
          </a:prstGeom>
          <a:noFill/>
          <a:ln>
            <a:noFill/>
          </a:ln>
        </p:spPr>
      </p:pic>
      <p:sp>
        <p:nvSpPr>
          <p:cNvPr id="317" name="Google Shape;317;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NOT to Rebase?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Rebase</a:t>
            </a:r>
            <a:endParaRPr/>
          </a:p>
        </p:txBody>
      </p:sp>
      <p:pic>
        <p:nvPicPr>
          <p:cNvPr id="323" name="Google Shape;323;p55"/>
          <p:cNvPicPr preferRelativeResize="0"/>
          <p:nvPr/>
        </p:nvPicPr>
        <p:blipFill>
          <a:blip r:embed="rId3">
            <a:alphaModFix/>
          </a:blip>
          <a:stretch>
            <a:fillRect/>
          </a:stretch>
        </p:blipFill>
        <p:spPr>
          <a:xfrm>
            <a:off x="152400" y="152400"/>
            <a:ext cx="7296150" cy="3914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Rebase</a:t>
            </a:r>
            <a:endParaRPr/>
          </a:p>
        </p:txBody>
      </p:sp>
      <p:pic>
        <p:nvPicPr>
          <p:cNvPr id="329" name="Google Shape;329;p56"/>
          <p:cNvPicPr preferRelativeResize="0"/>
          <p:nvPr/>
        </p:nvPicPr>
        <p:blipFill>
          <a:blip r:embed="rId3">
            <a:alphaModFix/>
          </a:blip>
          <a:stretch>
            <a:fillRect/>
          </a:stretch>
        </p:blipFill>
        <p:spPr>
          <a:xfrm>
            <a:off x="152400" y="152400"/>
            <a:ext cx="6841723" cy="3932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Rebase: Pros and Cons</a:t>
            </a:r>
            <a:endParaRPr/>
          </a:p>
        </p:txBody>
      </p:sp>
      <p:pic>
        <p:nvPicPr>
          <p:cNvPr id="335" name="Google Shape;335;p57"/>
          <p:cNvPicPr preferRelativeResize="0"/>
          <p:nvPr/>
        </p:nvPicPr>
        <p:blipFill>
          <a:blip r:embed="rId3">
            <a:alphaModFix/>
          </a:blip>
          <a:stretch>
            <a:fillRect/>
          </a:stretch>
        </p:blipFill>
        <p:spPr>
          <a:xfrm>
            <a:off x="152400" y="152400"/>
            <a:ext cx="7296930" cy="3932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Rebase</a:t>
            </a:r>
            <a:endParaRPr/>
          </a:p>
        </p:txBody>
      </p:sp>
      <p:pic>
        <p:nvPicPr>
          <p:cNvPr id="341" name="Google Shape;341;p58"/>
          <p:cNvPicPr preferRelativeResize="0"/>
          <p:nvPr/>
        </p:nvPicPr>
        <p:blipFill>
          <a:blip r:embed="rId3">
            <a:alphaModFix/>
          </a:blip>
          <a:stretch>
            <a:fillRect/>
          </a:stretch>
        </p:blipFill>
        <p:spPr>
          <a:xfrm>
            <a:off x="152400" y="152400"/>
            <a:ext cx="7547252" cy="3932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Forking</a:t>
            </a:r>
            <a:endParaRPr/>
          </a:p>
        </p:txBody>
      </p:sp>
      <p:pic>
        <p:nvPicPr>
          <p:cNvPr id="347" name="Google Shape;347;p59"/>
          <p:cNvPicPr preferRelativeResize="0"/>
          <p:nvPr/>
        </p:nvPicPr>
        <p:blipFill>
          <a:blip r:embed="rId3">
            <a:alphaModFix/>
          </a:blip>
          <a:stretch>
            <a:fillRect/>
          </a:stretch>
        </p:blipFill>
        <p:spPr>
          <a:xfrm>
            <a:off x="869275" y="340325"/>
            <a:ext cx="7494599" cy="3932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Forking</a:t>
            </a:r>
            <a:endParaRPr/>
          </a:p>
        </p:txBody>
      </p:sp>
      <p:pic>
        <p:nvPicPr>
          <p:cNvPr id="353" name="Google Shape;353;p60"/>
          <p:cNvPicPr preferRelativeResize="0"/>
          <p:nvPr/>
        </p:nvPicPr>
        <p:blipFill>
          <a:blip r:embed="rId3">
            <a:alphaModFix/>
          </a:blip>
          <a:stretch>
            <a:fillRect/>
          </a:stretch>
        </p:blipFill>
        <p:spPr>
          <a:xfrm>
            <a:off x="653525" y="1098975"/>
            <a:ext cx="8115300" cy="2266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Workflow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Locations of Git</a:t>
            </a:r>
            <a:endParaRPr/>
          </a:p>
        </p:txBody>
      </p:sp>
      <p:sp>
        <p:nvSpPr>
          <p:cNvPr id="89" name="Google Shape;89;p17"/>
          <p:cNvSpPr txBox="1"/>
          <p:nvPr>
            <p:ph idx="1" type="body"/>
          </p:nvPr>
        </p:nvSpPr>
        <p:spPr>
          <a:xfrm>
            <a:off x="311700" y="1266750"/>
            <a:ext cx="2808000" cy="16845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 sz="1400">
                <a:solidFill>
                  <a:srgbClr val="434343"/>
                </a:solidFill>
                <a:latin typeface="Arial"/>
                <a:ea typeface="Arial"/>
                <a:cs typeface="Arial"/>
                <a:sym typeface="Arial"/>
              </a:rPr>
              <a:t>Local Repository</a:t>
            </a:r>
            <a:endParaRPr sz="1400">
              <a:solidFill>
                <a:srgbClr val="434343"/>
              </a:solidFill>
              <a:latin typeface="Arial"/>
              <a:ea typeface="Arial"/>
              <a:cs typeface="Arial"/>
              <a:sym typeface="Arial"/>
            </a:endParaRPr>
          </a:p>
          <a:p>
            <a:pPr indent="0" lvl="0" marL="0" rtl="0" algn="l">
              <a:spcBef>
                <a:spcPts val="400"/>
              </a:spcBef>
              <a:spcAft>
                <a:spcPts val="0"/>
              </a:spcAft>
              <a:buNone/>
            </a:pPr>
            <a:r>
              <a:rPr lang="en" sz="1050">
                <a:solidFill>
                  <a:srgbClr val="000000"/>
                </a:solidFill>
                <a:latin typeface="Arial"/>
                <a:ea typeface="Arial"/>
                <a:cs typeface="Arial"/>
                <a:sym typeface="Arial"/>
              </a:rPr>
              <a:t>The local repository contains all of the commits that have been made for the project. These commits represent the version history of the project.</a:t>
            </a:r>
            <a:endParaRPr sz="1050">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434343"/>
              </a:solidFill>
              <a:latin typeface="Arial"/>
              <a:ea typeface="Arial"/>
              <a:cs typeface="Arial"/>
              <a:sym typeface="Arial"/>
            </a:endParaRPr>
          </a:p>
        </p:txBody>
      </p:sp>
      <p:sp>
        <p:nvSpPr>
          <p:cNvPr id="90" name="Google Shape;90;p17"/>
          <p:cNvSpPr txBox="1"/>
          <p:nvPr/>
        </p:nvSpPr>
        <p:spPr>
          <a:xfrm>
            <a:off x="311700" y="2811900"/>
            <a:ext cx="3648600" cy="15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a:solidFill>
                  <a:srgbClr val="434343"/>
                </a:solidFill>
              </a:rPr>
              <a:t>Project Directory</a:t>
            </a:r>
            <a:endParaRPr>
              <a:solidFill>
                <a:srgbClr val="434343"/>
              </a:solidFill>
            </a:endParaRPr>
          </a:p>
          <a:p>
            <a:pPr indent="0" lvl="0" marL="0" rtl="0" algn="l">
              <a:lnSpc>
                <a:spcPct val="115000"/>
              </a:lnSpc>
              <a:spcBef>
                <a:spcPts val="400"/>
              </a:spcBef>
              <a:spcAft>
                <a:spcPts val="0"/>
              </a:spcAft>
              <a:buNone/>
            </a:pPr>
            <a:r>
              <a:rPr lang="en" sz="1050"/>
              <a:t>The working tree, staging area, and local repository are commonly all contained in a single directory on your local computer. This is called the project directory. </a:t>
            </a:r>
            <a:endParaRPr sz="1050"/>
          </a:p>
          <a:p>
            <a:pPr indent="0" lvl="0" marL="0" rtl="0" algn="l">
              <a:lnSpc>
                <a:spcPct val="115000"/>
              </a:lnSpc>
              <a:spcBef>
                <a:spcPts val="0"/>
              </a:spcBef>
              <a:spcAft>
                <a:spcPts val="0"/>
              </a:spcAft>
              <a:buNone/>
            </a:pPr>
            <a:r>
              <a:rPr lang="en" sz="1050"/>
              <a:t>The project directory contains the working tree. The working tree contains the directories and files of a single commit or snapshot of your project. The project directory also contains a hidden directory named.git. This is where the staging area and local repository are located.</a:t>
            </a:r>
            <a:endParaRPr sz="1050"/>
          </a:p>
          <a:p>
            <a:pPr indent="0" lvl="0" marL="0" rtl="0" algn="l">
              <a:lnSpc>
                <a:spcPct val="115000"/>
              </a:lnSpc>
              <a:spcBef>
                <a:spcPts val="0"/>
              </a:spcBef>
              <a:spcAft>
                <a:spcPts val="0"/>
              </a:spcAft>
              <a:buNone/>
            </a:pPr>
            <a:r>
              <a:t/>
            </a:r>
            <a:endParaRPr>
              <a:solidFill>
                <a:srgbClr val="434343"/>
              </a:solidFill>
            </a:endParaRPr>
          </a:p>
        </p:txBody>
      </p:sp>
      <p:pic>
        <p:nvPicPr>
          <p:cNvPr id="91" name="Google Shape;91;p17"/>
          <p:cNvPicPr preferRelativeResize="0"/>
          <p:nvPr/>
        </p:nvPicPr>
        <p:blipFill>
          <a:blip r:embed="rId3">
            <a:alphaModFix/>
          </a:blip>
          <a:stretch>
            <a:fillRect/>
          </a:stretch>
        </p:blipFill>
        <p:spPr>
          <a:xfrm>
            <a:off x="3216450" y="587450"/>
            <a:ext cx="5719499" cy="2758627"/>
          </a:xfrm>
          <a:prstGeom prst="rect">
            <a:avLst/>
          </a:prstGeom>
          <a:noFill/>
          <a:ln>
            <a:noFill/>
          </a:ln>
        </p:spPr>
      </p:pic>
      <p:sp>
        <p:nvSpPr>
          <p:cNvPr id="92" name="Google Shape;92;p17"/>
          <p:cNvSpPr txBox="1"/>
          <p:nvPr/>
        </p:nvSpPr>
        <p:spPr>
          <a:xfrm>
            <a:off x="4614450" y="3346075"/>
            <a:ext cx="4321500" cy="139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a:solidFill>
                  <a:srgbClr val="434343"/>
                </a:solidFill>
              </a:rPr>
              <a:t>Remote Repository</a:t>
            </a:r>
            <a:endParaRPr>
              <a:solidFill>
                <a:srgbClr val="434343"/>
              </a:solidFill>
            </a:endParaRPr>
          </a:p>
          <a:p>
            <a:pPr indent="0" lvl="0" marL="0" rtl="0" algn="l">
              <a:lnSpc>
                <a:spcPct val="115000"/>
              </a:lnSpc>
              <a:spcBef>
                <a:spcPts val="400"/>
              </a:spcBef>
              <a:spcAft>
                <a:spcPts val="0"/>
              </a:spcAft>
              <a:buNone/>
            </a:pPr>
            <a:r>
              <a:rPr lang="en" sz="1050"/>
              <a:t>The remote repository contains the commits of the project, and is often considered the source of truth or official state of the project. When the local and remote repositories are synchronized, they contain exactly the same commits. The remote repository is usually located in a data center or in the cloud.</a:t>
            </a:r>
            <a:endParaRPr sz="1050"/>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364" name="Google Shape;364;p62"/>
          <p:cNvPicPr preferRelativeResize="0"/>
          <p:nvPr/>
        </p:nvPicPr>
        <p:blipFill>
          <a:blip r:embed="rId3">
            <a:alphaModFix/>
          </a:blip>
          <a:stretch>
            <a:fillRect/>
          </a:stretch>
        </p:blipFill>
        <p:spPr>
          <a:xfrm>
            <a:off x="1314750" y="249850"/>
            <a:ext cx="6797469" cy="3932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370" name="Google Shape;370;p63"/>
          <p:cNvPicPr preferRelativeResize="0"/>
          <p:nvPr/>
        </p:nvPicPr>
        <p:blipFill>
          <a:blip r:embed="rId3">
            <a:alphaModFix/>
          </a:blip>
          <a:stretch>
            <a:fillRect/>
          </a:stretch>
        </p:blipFill>
        <p:spPr>
          <a:xfrm>
            <a:off x="1112900" y="382075"/>
            <a:ext cx="7299925" cy="39320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4"/>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376" name="Google Shape;376;p64"/>
          <p:cNvPicPr preferRelativeResize="0"/>
          <p:nvPr/>
        </p:nvPicPr>
        <p:blipFill>
          <a:blip r:embed="rId3">
            <a:alphaModFix/>
          </a:blip>
          <a:stretch>
            <a:fillRect/>
          </a:stretch>
        </p:blipFill>
        <p:spPr>
          <a:xfrm>
            <a:off x="1078100" y="354225"/>
            <a:ext cx="7176980" cy="3932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382" name="Google Shape;382;p65"/>
          <p:cNvPicPr preferRelativeResize="0"/>
          <p:nvPr/>
        </p:nvPicPr>
        <p:blipFill>
          <a:blip r:embed="rId3">
            <a:alphaModFix/>
          </a:blip>
          <a:stretch>
            <a:fillRect/>
          </a:stretch>
        </p:blipFill>
        <p:spPr>
          <a:xfrm>
            <a:off x="1001550" y="409925"/>
            <a:ext cx="7457884" cy="3932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6"/>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388" name="Google Shape;388;p66"/>
          <p:cNvPicPr preferRelativeResize="0"/>
          <p:nvPr/>
        </p:nvPicPr>
        <p:blipFill>
          <a:blip r:embed="rId3">
            <a:alphaModFix/>
          </a:blip>
          <a:stretch>
            <a:fillRect/>
          </a:stretch>
        </p:blipFill>
        <p:spPr>
          <a:xfrm>
            <a:off x="969050" y="332650"/>
            <a:ext cx="7205900" cy="3932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Worklow</a:t>
            </a:r>
            <a:endParaRPr/>
          </a:p>
        </p:txBody>
      </p:sp>
      <p:pic>
        <p:nvPicPr>
          <p:cNvPr id="394" name="Google Shape;394;p67"/>
          <p:cNvPicPr preferRelativeResize="0"/>
          <p:nvPr/>
        </p:nvPicPr>
        <p:blipFill>
          <a:blip r:embed="rId3">
            <a:alphaModFix/>
          </a:blip>
          <a:stretch>
            <a:fillRect/>
          </a:stretch>
        </p:blipFill>
        <p:spPr>
          <a:xfrm>
            <a:off x="1022400" y="396000"/>
            <a:ext cx="7204484" cy="3932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Worklow</a:t>
            </a:r>
            <a:endParaRPr/>
          </a:p>
        </p:txBody>
      </p:sp>
      <p:pic>
        <p:nvPicPr>
          <p:cNvPr id="400" name="Google Shape;400;p68"/>
          <p:cNvPicPr preferRelativeResize="0"/>
          <p:nvPr/>
        </p:nvPicPr>
        <p:blipFill>
          <a:blip r:embed="rId3">
            <a:alphaModFix/>
          </a:blip>
          <a:stretch>
            <a:fillRect/>
          </a:stretch>
        </p:blipFill>
        <p:spPr>
          <a:xfrm>
            <a:off x="1133775" y="396000"/>
            <a:ext cx="7417619" cy="3932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06" name="Google Shape;406;p69"/>
          <p:cNvPicPr preferRelativeResize="0"/>
          <p:nvPr/>
        </p:nvPicPr>
        <p:blipFill>
          <a:blip r:embed="rId3">
            <a:alphaModFix/>
          </a:blip>
          <a:stretch>
            <a:fillRect/>
          </a:stretch>
        </p:blipFill>
        <p:spPr>
          <a:xfrm>
            <a:off x="876250" y="249850"/>
            <a:ext cx="7899553" cy="3932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12" name="Google Shape;412;p70"/>
          <p:cNvPicPr preferRelativeResize="0"/>
          <p:nvPr/>
        </p:nvPicPr>
        <p:blipFill>
          <a:blip r:embed="rId3">
            <a:alphaModFix/>
          </a:blip>
          <a:stretch>
            <a:fillRect/>
          </a:stretch>
        </p:blipFill>
        <p:spPr>
          <a:xfrm>
            <a:off x="709225" y="304800"/>
            <a:ext cx="7820554" cy="3932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1"/>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18" name="Google Shape;418;p71"/>
          <p:cNvPicPr preferRelativeResize="0"/>
          <p:nvPr/>
        </p:nvPicPr>
        <p:blipFill>
          <a:blip r:embed="rId3">
            <a:alphaModFix/>
          </a:blip>
          <a:stretch>
            <a:fillRect/>
          </a:stretch>
        </p:blipFill>
        <p:spPr>
          <a:xfrm>
            <a:off x="716175" y="263775"/>
            <a:ext cx="7819670" cy="393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Commit</a:t>
            </a:r>
            <a:endParaRPr/>
          </a:p>
        </p:txBody>
      </p:sp>
      <p:pic>
        <p:nvPicPr>
          <p:cNvPr id="98" name="Google Shape;98;p18"/>
          <p:cNvPicPr preferRelativeResize="0"/>
          <p:nvPr/>
        </p:nvPicPr>
        <p:blipFill>
          <a:blip r:embed="rId3">
            <a:alphaModFix/>
          </a:blip>
          <a:stretch>
            <a:fillRect/>
          </a:stretch>
        </p:blipFill>
        <p:spPr>
          <a:xfrm>
            <a:off x="1426100" y="304800"/>
            <a:ext cx="6822400" cy="39320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24" name="Google Shape;424;p72"/>
          <p:cNvPicPr preferRelativeResize="0"/>
          <p:nvPr/>
        </p:nvPicPr>
        <p:blipFill>
          <a:blip r:embed="rId3">
            <a:alphaModFix/>
          </a:blip>
          <a:stretch>
            <a:fillRect/>
          </a:stretch>
        </p:blipFill>
        <p:spPr>
          <a:xfrm>
            <a:off x="911050" y="304800"/>
            <a:ext cx="7628653" cy="3932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3"/>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30" name="Google Shape;430;p73"/>
          <p:cNvPicPr preferRelativeResize="0"/>
          <p:nvPr/>
        </p:nvPicPr>
        <p:blipFill>
          <a:blip r:embed="rId3">
            <a:alphaModFix/>
          </a:blip>
          <a:stretch>
            <a:fillRect/>
          </a:stretch>
        </p:blipFill>
        <p:spPr>
          <a:xfrm>
            <a:off x="1245150" y="375125"/>
            <a:ext cx="6719183" cy="3932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Workflow</a:t>
            </a:r>
            <a:endParaRPr/>
          </a:p>
        </p:txBody>
      </p:sp>
      <p:pic>
        <p:nvPicPr>
          <p:cNvPr id="436" name="Google Shape;436;p74"/>
          <p:cNvPicPr preferRelativeResize="0"/>
          <p:nvPr/>
        </p:nvPicPr>
        <p:blipFill>
          <a:blip r:embed="rId3">
            <a:alphaModFix/>
          </a:blip>
          <a:stretch>
            <a:fillRect/>
          </a:stretch>
        </p:blipFill>
        <p:spPr>
          <a:xfrm>
            <a:off x="1641850" y="437775"/>
            <a:ext cx="6569166" cy="3932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Remote Repository</a:t>
            </a:r>
            <a:endParaRPr/>
          </a:p>
        </p:txBody>
      </p:sp>
      <p:pic>
        <p:nvPicPr>
          <p:cNvPr id="104" name="Google Shape;104;p19"/>
          <p:cNvPicPr preferRelativeResize="0"/>
          <p:nvPr/>
        </p:nvPicPr>
        <p:blipFill>
          <a:blip r:embed="rId3">
            <a:alphaModFix/>
          </a:blip>
          <a:stretch>
            <a:fillRect/>
          </a:stretch>
        </p:blipFill>
        <p:spPr>
          <a:xfrm>
            <a:off x="152400" y="152400"/>
            <a:ext cx="8382690" cy="393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Push to a Remote Repository</a:t>
            </a:r>
            <a:endParaRPr/>
          </a:p>
        </p:txBody>
      </p:sp>
      <p:pic>
        <p:nvPicPr>
          <p:cNvPr id="110" name="Google Shape;110;p20"/>
          <p:cNvPicPr preferRelativeResize="0"/>
          <p:nvPr/>
        </p:nvPicPr>
        <p:blipFill>
          <a:blip r:embed="rId3">
            <a:alphaModFix/>
          </a:blip>
          <a:stretch>
            <a:fillRect/>
          </a:stretch>
        </p:blipFill>
        <p:spPr>
          <a:xfrm>
            <a:off x="653525" y="709200"/>
            <a:ext cx="7991475" cy="313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000000"/>
                </a:solidFill>
                <a:latin typeface="Raleway"/>
                <a:ea typeface="Raleway"/>
                <a:cs typeface="Raleway"/>
                <a:sym typeface="Raleway"/>
              </a:rPr>
              <a:t>Git models the relationship of commits with the directed acyclic graph. The entire graph contains a project's history. Each node in Git represents a commit. The arrows point at a commit's parents.</a:t>
            </a:r>
            <a:endParaRPr sz="1550">
              <a:solidFill>
                <a:srgbClr val="000000"/>
              </a:solidFill>
              <a:latin typeface="Raleway"/>
              <a:ea typeface="Raleway"/>
              <a:cs typeface="Raleway"/>
              <a:sym typeface="Raleway"/>
            </a:endParaRPr>
          </a:p>
          <a:p>
            <a:pPr indent="0" lvl="0" marL="0" rtl="0" algn="l">
              <a:spcBef>
                <a:spcPts val="0"/>
              </a:spcBef>
              <a:spcAft>
                <a:spcPts val="1600"/>
              </a:spcAft>
              <a:buNone/>
            </a:pPr>
            <a:r>
              <a:t/>
            </a:r>
            <a:endParaRPr/>
          </a:p>
        </p:txBody>
      </p:sp>
      <p:sp>
        <p:nvSpPr>
          <p:cNvPr id="116" name="Google Shape;116;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Git’s Graph Model</a:t>
            </a:r>
            <a:endParaRPr/>
          </a:p>
        </p:txBody>
      </p:sp>
      <p:pic>
        <p:nvPicPr>
          <p:cNvPr id="117" name="Google Shape;117;p21"/>
          <p:cNvPicPr preferRelativeResize="0"/>
          <p:nvPr/>
        </p:nvPicPr>
        <p:blipFill>
          <a:blip r:embed="rId3">
            <a:alphaModFix/>
          </a:blip>
          <a:stretch>
            <a:fillRect/>
          </a:stretch>
        </p:blipFill>
        <p:spPr>
          <a:xfrm>
            <a:off x="3341700" y="1210325"/>
            <a:ext cx="5267325" cy="2562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